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75" r:id="rId3"/>
    <p:sldId id="258" r:id="rId4"/>
    <p:sldId id="259" r:id="rId5"/>
    <p:sldId id="260" r:id="rId6"/>
    <p:sldId id="261" r:id="rId7"/>
    <p:sldId id="262" r:id="rId8"/>
    <p:sldId id="263" r:id="rId9"/>
    <p:sldId id="273" r:id="rId10"/>
    <p:sldId id="264" r:id="rId11"/>
    <p:sldId id="276" r:id="rId12"/>
    <p:sldId id="277" r:id="rId13"/>
    <p:sldId id="278" r:id="rId14"/>
    <p:sldId id="279" r:id="rId15"/>
    <p:sldId id="280" r:id="rId16"/>
    <p:sldId id="281" r:id="rId17"/>
    <p:sldId id="282" r:id="rId18"/>
    <p:sldId id="272" r:id="rId19"/>
    <p:sldId id="265" r:id="rId20"/>
    <p:sldId id="266" r:id="rId21"/>
    <p:sldId id="267" r:id="rId22"/>
    <p:sldId id="268" r:id="rId23"/>
    <p:sldId id="269" r:id="rId24"/>
    <p:sldId id="288" r:id="rId25"/>
    <p:sldId id="289" r:id="rId26"/>
    <p:sldId id="290" r:id="rId27"/>
    <p:sldId id="291" r:id="rId28"/>
    <p:sldId id="292" r:id="rId29"/>
    <p:sldId id="293" r:id="rId30"/>
    <p:sldId id="294" r:id="rId31"/>
    <p:sldId id="295" r:id="rId32"/>
    <p:sldId id="296" r:id="rId33"/>
    <p:sldId id="270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883" autoAdjust="0"/>
    <p:restoredTop sz="94660"/>
  </p:normalViewPr>
  <p:slideViewPr>
    <p:cSldViewPr snapToGrid="0">
      <p:cViewPr varScale="1">
        <p:scale>
          <a:sx n="66" d="100"/>
          <a:sy n="66" d="100"/>
        </p:scale>
        <p:origin x="63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C38B8-3B7A-2774-6D9E-DDE78BDCF2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D6DC50-D679-05BB-49FA-30223F51A8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274C40-2A0A-5EA1-D1BD-9930FE9F0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E4C02-D5ED-4428-AC20-AF1B4367B40A}" type="datetimeFigureOut">
              <a:rPr lang="en-IN" smtClean="0"/>
              <a:t>27-03-2024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1ED910-6102-388A-39E3-0B75A00C6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E06D95-2300-4F6A-C81C-F47A00A82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2EB42-771B-413F-B0E3-7F4F73E7CE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0119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4B83D-E776-66D1-405B-B60ABA25F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37E779-5D87-2D74-9D81-F9AB44BCA6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13E43-BE55-83BA-EF22-546D34496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E4C02-D5ED-4428-AC20-AF1B4367B40A}" type="datetimeFigureOut">
              <a:rPr lang="en-IN" smtClean="0"/>
              <a:t>27-03-2024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3E492D-BB90-FBC3-F421-A031361A3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75B5D-D444-69FD-1917-6BF8870DB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2EB42-771B-413F-B0E3-7F4F73E7CE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4685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1E80AF-1DA6-214E-197B-09DF0E2AC6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03221B-5F68-779B-F699-E5986EB98D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EB9372-D0B7-E15C-3D69-BE90220B8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E4C02-D5ED-4428-AC20-AF1B4367B40A}" type="datetimeFigureOut">
              <a:rPr lang="en-IN" smtClean="0"/>
              <a:t>27-03-2024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F67DBA-EB46-5710-7A47-C6BCCCE34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3DEA8-1687-51C2-5A71-171F86621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2EB42-771B-413F-B0E3-7F4F73E7CE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7601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4A729-442E-E14D-CDEB-F54A689DA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17E89-EBBD-6282-955A-50F81AD85F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3E3221-96DE-5188-18F0-73EA59B01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E4C02-D5ED-4428-AC20-AF1B4367B40A}" type="datetimeFigureOut">
              <a:rPr lang="en-IN" smtClean="0"/>
              <a:t>27-03-2024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AE43AE-F060-D470-C917-C738929B8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DEE0A0-0BB5-2899-5250-8F9A2077A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2EB42-771B-413F-B0E3-7F4F73E7CE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7884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A30E9-7981-F411-2A3A-72A7B99D4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1C6AC4-ACEA-A520-D2E7-EEC10E38B1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5A928B-B4B1-BC62-071F-FDDC2A269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E4C02-D5ED-4428-AC20-AF1B4367B40A}" type="datetimeFigureOut">
              <a:rPr lang="en-IN" smtClean="0"/>
              <a:t>27-03-2024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0A14F-A8A4-B8E5-F9DE-45D5CD621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10530-5092-02F6-1294-BA1678FF2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2EB42-771B-413F-B0E3-7F4F73E7CE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3594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B0969-00C0-A4C2-F62B-47B335222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42776-0C73-3C63-6AE8-ECE57C6010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4D1645-8D92-42E7-759E-C65D01824F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53787F-F6E6-6DA5-6B70-310A15E74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E4C02-D5ED-4428-AC20-AF1B4367B40A}" type="datetimeFigureOut">
              <a:rPr lang="en-IN" smtClean="0"/>
              <a:t>27-03-2024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A8184A-87F3-2B25-591E-0290A582C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362EE7-375F-33B9-4CE1-CB4A8903C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2EB42-771B-413F-B0E3-7F4F73E7CE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9406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3983C-AF40-B1DA-F1DA-A7F117D20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7FBCBC-1B98-C562-5CAB-D08B85825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5A7432-574E-A31C-AADF-379BFB13B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3C0BE0-BFDD-1BD0-FDDD-0280EEB28C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BE004F-E663-AAC5-0674-9126B2A7F6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066F77-EC16-7705-37A3-B086A00E4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E4C02-D5ED-4428-AC20-AF1B4367B40A}" type="datetimeFigureOut">
              <a:rPr lang="en-IN" smtClean="0"/>
              <a:t>27-03-2024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E59190-3F79-F432-1C8C-BF58678EF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99BFD6-2982-FB99-58FC-F4420BA73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2EB42-771B-413F-B0E3-7F4F73E7CE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0973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46EB5-AC38-1DB6-CA6A-0A131669C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883D0A-22AD-48E0-4ED2-FCB9C0F12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E4C02-D5ED-4428-AC20-AF1B4367B40A}" type="datetimeFigureOut">
              <a:rPr lang="en-IN" smtClean="0"/>
              <a:t>27-03-2024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8F2FD0-EBE3-3A22-27FF-F9A51D86D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8B117A-8D18-9F67-6FB7-C7D1AE578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2EB42-771B-413F-B0E3-7F4F73E7CE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0513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9A8194-39C0-2BBF-4616-47F81368E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E4C02-D5ED-4428-AC20-AF1B4367B40A}" type="datetimeFigureOut">
              <a:rPr lang="en-IN" smtClean="0"/>
              <a:t>27-03-2024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4AFF7A-88F0-2F34-8A66-7C3D5CFD2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0318F-E086-C734-2F1A-523773BF3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2EB42-771B-413F-B0E3-7F4F73E7CE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6365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9C62D-B3B9-7F7A-2501-33725AE8D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627E1-049E-ABCF-EB28-E1CBD8E8A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088BFB-5933-CAB3-EB70-FAD7868CDD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0F3341-72B0-1954-9FEE-A65D1E7E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E4C02-D5ED-4428-AC20-AF1B4367B40A}" type="datetimeFigureOut">
              <a:rPr lang="en-IN" smtClean="0"/>
              <a:t>27-03-2024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DA6F9B-B8EA-8D14-07EE-59B0A56BB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44D129-FEDC-F3BB-027F-42E7C0797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2EB42-771B-413F-B0E3-7F4F73E7CE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275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10D9-D5FD-9C96-D3CA-E1357AAFA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07D008-2999-A153-1C14-7622994919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71EFB8-5BD3-D71F-66A6-D90D3A800B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DA603B-182E-6F21-707D-F2F7B8308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E4C02-D5ED-4428-AC20-AF1B4367B40A}" type="datetimeFigureOut">
              <a:rPr lang="en-IN" smtClean="0"/>
              <a:t>27-03-2024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B728BF-B3F3-DFE3-A4CA-96E8F9D31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BDCC49-1830-6096-CC6A-E6D7C6DB6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2EB42-771B-413F-B0E3-7F4F73E7CE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36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B4FF0D-8FEC-9397-AEF9-D65785612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9578B7-6772-9D49-7A4A-DFB368622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DC24E-F70F-978D-A24F-6829B5F08D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FE4C02-D5ED-4428-AC20-AF1B4367B40A}" type="datetimeFigureOut">
              <a:rPr lang="en-IN" smtClean="0"/>
              <a:t>27-03-2024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C5B20-5BBB-3AB0-1566-4D2BE1346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4380A-4304-DCC6-11DE-B2EB5D3551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82EB42-771B-413F-B0E3-7F4F73E7CE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9341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Docker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893F39-DDB8-C7C6-9243-0DF7FEF70C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17" y="526901"/>
            <a:ext cx="11970365" cy="5804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09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3" name="Title 104866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Docker Architecture</a:t>
            </a:r>
            <a:endParaRPr lang="en-IN"/>
          </a:p>
        </p:txBody>
      </p:sp>
      <p:sp>
        <p:nvSpPr>
          <p:cNvPr id="1048664" name="Content Placeholder 1048663"/>
          <p:cNvSpPr>
            <a:spLocks noGrp="1"/>
          </p:cNvSpPr>
          <p:nvPr>
            <p:ph idx="1"/>
          </p:nvPr>
        </p:nvSpPr>
        <p:spPr/>
        <p:txBody>
          <a:bodyPr>
            <a:normAutofit fontScale="88929" lnSpcReduction="10000"/>
          </a:bodyPr>
          <a:lstStyle/>
          <a:p>
            <a:pPr algn="just">
              <a:lnSpc>
                <a:spcPct val="150000"/>
              </a:lnSpc>
            </a:pPr>
            <a:r>
              <a:rPr lang="en-IN" dirty="0"/>
              <a:t>Docker makes use of a client-server architecture. </a:t>
            </a:r>
          </a:p>
          <a:p>
            <a:pPr algn="just">
              <a:lnSpc>
                <a:spcPct val="150000"/>
              </a:lnSpc>
            </a:pPr>
            <a:r>
              <a:rPr lang="en-IN" dirty="0"/>
              <a:t>The Docker client talks with the docker daemon which helps in building, running, and distributing the docker containers. </a:t>
            </a:r>
          </a:p>
          <a:p>
            <a:pPr algn="just">
              <a:lnSpc>
                <a:spcPct val="150000"/>
              </a:lnSpc>
            </a:pPr>
            <a:r>
              <a:rPr lang="en-IN" dirty="0"/>
              <a:t>The Docker client runs with the daemon on the same system or we can connect the Docker client with the Docker daemon remotely. </a:t>
            </a:r>
          </a:p>
          <a:p>
            <a:pPr algn="just">
              <a:lnSpc>
                <a:spcPct val="150000"/>
              </a:lnSpc>
            </a:pPr>
            <a:r>
              <a:rPr lang="en-IN" dirty="0"/>
              <a:t>With the help of REST API over a  UNIX socket or a network, the docker client and daemon interact with each other.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Title 104866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Docker Daemon</a:t>
            </a:r>
            <a:endParaRPr lang="en-IN"/>
          </a:p>
        </p:txBody>
      </p:sp>
      <p:sp>
        <p:nvSpPr>
          <p:cNvPr id="1048666" name="Content Placeholder 104866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Manages all the services by communicating with other daemons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US" dirty="0"/>
              <a:t>Manages the docker objects such as </a:t>
            </a:r>
            <a:endParaRPr lang="en-IN" dirty="0"/>
          </a:p>
          <a:p>
            <a:pPr lvl="1">
              <a:lnSpc>
                <a:spcPct val="150000"/>
              </a:lnSpc>
            </a:pPr>
            <a:r>
              <a:rPr lang="en-US" dirty="0"/>
              <a:t>Images</a:t>
            </a:r>
            <a:endParaRPr lang="en-IN" dirty="0"/>
          </a:p>
          <a:p>
            <a:pPr lvl="1">
              <a:lnSpc>
                <a:spcPct val="150000"/>
              </a:lnSpc>
            </a:pPr>
            <a:r>
              <a:rPr lang="en-US" dirty="0"/>
              <a:t>Containers</a:t>
            </a:r>
            <a:endParaRPr lang="en-IN" dirty="0"/>
          </a:p>
          <a:p>
            <a:pPr lvl="1">
              <a:lnSpc>
                <a:spcPct val="150000"/>
              </a:lnSpc>
            </a:pPr>
            <a:r>
              <a:rPr lang="en-US" dirty="0"/>
              <a:t>Networks</a:t>
            </a:r>
            <a:endParaRPr lang="en-IN" dirty="0"/>
          </a:p>
          <a:p>
            <a:pPr lvl="1">
              <a:lnSpc>
                <a:spcPct val="150000"/>
              </a:lnSpc>
            </a:pPr>
            <a:r>
              <a:rPr lang="en-US" dirty="0"/>
              <a:t>Volumes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US" dirty="0"/>
              <a:t>With the help of API request od Docker</a:t>
            </a:r>
            <a:endParaRPr lang="en-IN" dirty="0"/>
          </a:p>
          <a:p>
            <a:pPr lvl="1">
              <a:lnSpc>
                <a:spcPct val="150000"/>
              </a:lnSpc>
            </a:pPr>
            <a:endParaRPr lang="en-IN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7" name="Title 104866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Docker Client</a:t>
            </a:r>
            <a:endParaRPr lang="en-IN"/>
          </a:p>
        </p:txBody>
      </p:sp>
      <p:sp>
        <p:nvSpPr>
          <p:cNvPr id="1048668" name="Content Placeholder 104866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en-IN" dirty="0"/>
              <a:t>With the help of the docker client, the docker users can interact with the docker. </a:t>
            </a:r>
          </a:p>
          <a:p>
            <a:pPr algn="just">
              <a:lnSpc>
                <a:spcPct val="150000"/>
              </a:lnSpc>
            </a:pPr>
            <a:r>
              <a:rPr lang="en-IN" dirty="0"/>
              <a:t>The docker command uses the Docker API. </a:t>
            </a:r>
          </a:p>
          <a:p>
            <a:pPr algn="just">
              <a:lnSpc>
                <a:spcPct val="150000"/>
              </a:lnSpc>
            </a:pPr>
            <a:r>
              <a:rPr lang="en-IN" dirty="0"/>
              <a:t>The Docker client can communicate with multiple daemons.</a:t>
            </a:r>
          </a:p>
          <a:p>
            <a:pPr algn="just">
              <a:lnSpc>
                <a:spcPct val="150000"/>
              </a:lnSpc>
            </a:pPr>
            <a:endParaRPr lang="en-IN" dirty="0"/>
          </a:p>
          <a:p>
            <a:pPr algn="just">
              <a:lnSpc>
                <a:spcPct val="150000"/>
              </a:lnSpc>
            </a:pPr>
            <a:endParaRPr lang="en-IN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0" name="Title 104866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Docker Client Role</a:t>
            </a:r>
            <a:endParaRPr lang="en-IN"/>
          </a:p>
        </p:txBody>
      </p:sp>
      <p:sp>
        <p:nvSpPr>
          <p:cNvPr id="1048671" name="Content Placeholder 104867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en-US" dirty="0"/>
              <a:t>Docker Client runs the Docker Command on Docker Terminal</a:t>
            </a:r>
            <a:endParaRPr lang="en-IN" dirty="0"/>
          </a:p>
          <a:p>
            <a:pPr algn="just">
              <a:lnSpc>
                <a:spcPct val="150000"/>
              </a:lnSpc>
            </a:pPr>
            <a:r>
              <a:rPr lang="en-US" dirty="0"/>
              <a:t>Docker Terminal send the instruction to the Docker Daemon</a:t>
            </a:r>
            <a:endParaRPr lang="en-IN" dirty="0"/>
          </a:p>
          <a:p>
            <a:pPr algn="just">
              <a:lnSpc>
                <a:spcPct val="150000"/>
              </a:lnSpc>
            </a:pPr>
            <a:r>
              <a:rPr lang="en-US" dirty="0"/>
              <a:t>Docker Daemon gets the instruction from the docker client and process it</a:t>
            </a:r>
            <a:endParaRPr lang="en-IN" dirty="0"/>
          </a:p>
          <a:p>
            <a:pPr algn="just">
              <a:lnSpc>
                <a:spcPct val="150000"/>
              </a:lnSpc>
            </a:pPr>
            <a:endParaRPr lang="en-IN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4" name="Title 104867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Docker Host</a:t>
            </a:r>
            <a:endParaRPr lang="en-IN"/>
          </a:p>
        </p:txBody>
      </p:sp>
      <p:sp>
        <p:nvSpPr>
          <p:cNvPr id="1048675" name="Content Placeholder 104867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en-US" dirty="0"/>
              <a:t>Responsible to run more than one container.</a:t>
            </a:r>
            <a:endParaRPr lang="en-IN" dirty="0"/>
          </a:p>
          <a:p>
            <a:pPr algn="just">
              <a:lnSpc>
                <a:spcPct val="150000"/>
              </a:lnSpc>
            </a:pPr>
            <a:r>
              <a:rPr lang="en-IN" dirty="0"/>
              <a:t>It comprises the Docker daemon, Images, Containers, Networks, and Storage.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Title 104867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Docker Registry</a:t>
            </a:r>
            <a:endParaRPr lang="en-IN"/>
          </a:p>
        </p:txBody>
      </p:sp>
      <p:sp>
        <p:nvSpPr>
          <p:cNvPr id="1048677" name="Content Placeholder 104867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en-IN"/>
              <a:t>All the docker images are stored in the docker registry. </a:t>
            </a:r>
          </a:p>
          <a:p>
            <a:pPr algn="just">
              <a:lnSpc>
                <a:spcPct val="150000"/>
              </a:lnSpc>
            </a:pPr>
            <a:r>
              <a:rPr lang="en-IN"/>
              <a:t>There is a public registry which is known as a docker hub that can be used by anyone. </a:t>
            </a:r>
          </a:p>
          <a:p>
            <a:pPr algn="just">
              <a:lnSpc>
                <a:spcPct val="150000"/>
              </a:lnSpc>
            </a:pPr>
            <a:r>
              <a:rPr lang="en-IN"/>
              <a:t>We can run our private registry also. 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8" name="Title 104867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Docker Registry Cont...</a:t>
            </a:r>
            <a:endParaRPr lang="en-IN"/>
          </a:p>
        </p:txBody>
      </p:sp>
      <p:sp>
        <p:nvSpPr>
          <p:cNvPr id="1048679" name="Content Placeholder 104867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docker run or docker pull command</a:t>
            </a:r>
            <a:endParaRPr lang="en-IN" dirty="0"/>
          </a:p>
          <a:p>
            <a:pPr lvl="1">
              <a:lnSpc>
                <a:spcPct val="150000"/>
              </a:lnSpc>
            </a:pPr>
            <a:r>
              <a:rPr lang="en-US" dirty="0"/>
              <a:t>pull the required images from the configured registry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US" dirty="0"/>
              <a:t>docker push command</a:t>
            </a:r>
            <a:endParaRPr lang="en-IN" dirty="0"/>
          </a:p>
          <a:p>
            <a:pPr lvl="1">
              <a:lnSpc>
                <a:spcPct val="150000"/>
              </a:lnSpc>
            </a:pPr>
            <a:r>
              <a:rPr lang="en-US" dirty="0"/>
              <a:t>Images are pushed into the configured registry.</a:t>
            </a:r>
            <a:endParaRPr lang="en-IN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886220-6789-97B8-3462-51B125353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029" y="543503"/>
            <a:ext cx="8134870" cy="610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996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CE2F2-FB01-B46B-EB75-FAA4AED97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Docker Commands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AC5F99-B8D3-74AF-AE89-A0BC9FAEB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737" y="1693094"/>
            <a:ext cx="10621204" cy="3215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780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7" name="Title 104864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Docker?</a:t>
            </a:r>
            <a:endParaRPr lang="en-IN"/>
          </a:p>
        </p:txBody>
      </p:sp>
      <p:sp>
        <p:nvSpPr>
          <p:cNvPr id="1048648" name="Content Placeholder 1048647"/>
          <p:cNvSpPr>
            <a:spLocks noGrp="1"/>
          </p:cNvSpPr>
          <p:nvPr>
            <p:ph idx="1"/>
          </p:nvPr>
        </p:nvSpPr>
        <p:spPr>
          <a:xfrm>
            <a:off x="838200" y="1825625"/>
            <a:ext cx="8912192" cy="4351338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IN" dirty="0"/>
              <a:t>Docker is a set of platforms as a service (PaaS) products</a:t>
            </a:r>
            <a:r>
              <a:rPr lang="en-US" dirty="0"/>
              <a:t>.</a:t>
            </a:r>
            <a:endParaRPr lang="en-IN" dirty="0"/>
          </a:p>
          <a:p>
            <a:pPr algn="just">
              <a:lnSpc>
                <a:spcPct val="150000"/>
              </a:lnSpc>
            </a:pPr>
            <a:r>
              <a:rPr lang="en-IN" dirty="0"/>
              <a:t>Docker is an open-source containerization platform by which you can pack your application and all its dependencies into a standardized unit called a container.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F86F7A-2DB3-26CF-BF50-D9209436D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095" y="1285247"/>
            <a:ext cx="11703651" cy="489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6448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2FAB20-C022-2552-7A78-3B8A208E9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682" y="857199"/>
            <a:ext cx="10926635" cy="539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090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9EAD49-CBC1-FF84-A3E7-50128E3D2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4486" y="440419"/>
            <a:ext cx="7396002" cy="6169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1956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9FE183-F7D6-2FF1-FE1C-C9E9561FC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388" y="1285765"/>
            <a:ext cx="10173223" cy="4286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9911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0" name="Title 104867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Docker Objects</a:t>
            </a:r>
            <a:endParaRPr lang="en-IN"/>
          </a:p>
        </p:txBody>
      </p:sp>
      <p:sp>
        <p:nvSpPr>
          <p:cNvPr id="1048681" name="Content Placeholder 1048680"/>
          <p:cNvSpPr>
            <a:spLocks noGrp="1"/>
          </p:cNvSpPr>
          <p:nvPr>
            <p:ph idx="1"/>
          </p:nvPr>
        </p:nvSpPr>
        <p:spPr>
          <a:xfrm>
            <a:off x="2152649" y="1788505"/>
            <a:ext cx="7886700" cy="4351338"/>
          </a:xfrm>
        </p:spPr>
        <p:txBody>
          <a:bodyPr/>
          <a:lstStyle/>
          <a:p>
            <a:endParaRPr lang="en-IN"/>
          </a:p>
        </p:txBody>
      </p:sp>
      <p:pic>
        <p:nvPicPr>
          <p:cNvPr id="2097153" name="Picture 2097152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166010" y="1673883"/>
            <a:ext cx="7859980" cy="458058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2" name="Title 104868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Docker Images</a:t>
            </a:r>
            <a:endParaRPr lang="en-IN"/>
          </a:p>
        </p:txBody>
      </p:sp>
      <p:sp>
        <p:nvSpPr>
          <p:cNvPr id="1048683" name="Content Placeholder 104868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en-IN" dirty="0"/>
              <a:t>An image contains instructions for creating a docker container. </a:t>
            </a:r>
          </a:p>
          <a:p>
            <a:pPr algn="just">
              <a:lnSpc>
                <a:spcPct val="150000"/>
              </a:lnSpc>
            </a:pPr>
            <a:r>
              <a:rPr lang="en-IN" dirty="0"/>
              <a:t>read-only template. </a:t>
            </a:r>
          </a:p>
          <a:p>
            <a:pPr algn="just">
              <a:lnSpc>
                <a:spcPct val="150000"/>
              </a:lnSpc>
            </a:pPr>
            <a:r>
              <a:rPr lang="en-IN" dirty="0"/>
              <a:t>used to store and ship applications. </a:t>
            </a:r>
          </a:p>
          <a:p>
            <a:pPr algn="just">
              <a:lnSpc>
                <a:spcPct val="150000"/>
              </a:lnSpc>
            </a:pPr>
            <a:r>
              <a:rPr lang="en-IN" dirty="0"/>
              <a:t>Images are an important part of the docker experience as</a:t>
            </a:r>
          </a:p>
          <a:p>
            <a:pPr lvl="1" algn="just">
              <a:lnSpc>
                <a:spcPct val="150000"/>
              </a:lnSpc>
            </a:pPr>
            <a:r>
              <a:rPr lang="en-IN" dirty="0"/>
              <a:t>they enable collaboration between developers in any way which is not possible earlier.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4" name="Title 104868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Docker Containers</a:t>
            </a:r>
            <a:endParaRPr lang="en-IN"/>
          </a:p>
        </p:txBody>
      </p:sp>
      <p:sp>
        <p:nvSpPr>
          <p:cNvPr id="1048685" name="Content Placeholder 104868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/>
              <a:t>Containers are created from docker images as they are ready applications. </a:t>
            </a:r>
          </a:p>
          <a:p>
            <a:pPr algn="just">
              <a:lnSpc>
                <a:spcPct val="150000"/>
              </a:lnSpc>
            </a:pPr>
            <a:r>
              <a:rPr lang="en-US" sz="2400" dirty="0"/>
              <a:t>With the help of Docker API or CLI, we can start, stop, delete, or move a container. </a:t>
            </a:r>
          </a:p>
          <a:p>
            <a:pPr algn="just">
              <a:lnSpc>
                <a:spcPct val="150000"/>
              </a:lnSpc>
            </a:pPr>
            <a:r>
              <a:rPr lang="en-US" sz="2400" dirty="0"/>
              <a:t>A container can access only those resources which are defined in the image unless additional access is defined during the building of an image in the container.</a:t>
            </a:r>
            <a:endParaRPr lang="en-IN" sz="240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42D90-9AAC-4C4A-2F4D-D4F09316F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Docker Storage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7C038-8D63-34FB-3415-E3ECC7192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We can store data within the writable layer of the container but it requires a storage driver. Storage driver controls and manages the images and containers on our docker host. 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40B44A-F376-9749-8894-BB2AB8D89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581" y="3429001"/>
            <a:ext cx="5321573" cy="3175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4952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0EB3A-C281-334D-4543-278875098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Types of Docker Storage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6E235-F11C-2FDC-A471-80720E5F88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just">
              <a:lnSpc>
                <a:spcPct val="120000"/>
              </a:lnSpc>
            </a:pPr>
            <a:r>
              <a:rPr lang="en-US" dirty="0"/>
              <a:t>Data Volumes: </a:t>
            </a:r>
          </a:p>
          <a:p>
            <a:pPr lvl="1" algn="just">
              <a:lnSpc>
                <a:spcPct val="120000"/>
              </a:lnSpc>
            </a:pPr>
            <a:r>
              <a:rPr lang="en-US" dirty="0"/>
              <a:t>Data Volumes can be mounted directly into the filesystem of the container and are essentially directories or files on the Docker Host filesystem.</a:t>
            </a:r>
          </a:p>
          <a:p>
            <a:pPr algn="just">
              <a:lnSpc>
                <a:spcPct val="120000"/>
              </a:lnSpc>
            </a:pPr>
            <a:r>
              <a:rPr lang="en-US" dirty="0"/>
              <a:t>Volume Container:	</a:t>
            </a:r>
          </a:p>
          <a:p>
            <a:pPr lvl="1" algn="just">
              <a:lnSpc>
                <a:spcPct val="120000"/>
              </a:lnSpc>
            </a:pPr>
            <a:r>
              <a:rPr lang="en-US" dirty="0"/>
              <a:t> In order to maintain the state of the containers (data) produced by the running container, Docker volumes file systems are mounted on Docker containers. </a:t>
            </a:r>
          </a:p>
          <a:p>
            <a:pPr lvl="1" algn="just">
              <a:lnSpc>
                <a:spcPct val="120000"/>
              </a:lnSpc>
            </a:pPr>
            <a:r>
              <a:rPr lang="en-US" dirty="0"/>
              <a:t>Independent container life cycle, the volumes are stored on the host. This makes it simple for users to exchange file systems among containers and backup data.</a:t>
            </a:r>
          </a:p>
        </p:txBody>
      </p:sp>
    </p:spTree>
    <p:extLst>
      <p:ext uri="{BB962C8B-B14F-4D97-AF65-F5344CB8AC3E}">
        <p14:creationId xmlns:p14="http://schemas.microsoft.com/office/powerpoint/2010/main" val="13439945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FDB77-A717-58AA-E9AF-664E15740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Types of Docker Storage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4F175-E910-91B5-A7A3-5A6CEB441A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>
              <a:lnSpc>
                <a:spcPct val="150000"/>
              </a:lnSpc>
            </a:pPr>
            <a:r>
              <a:rPr lang="en-US" dirty="0"/>
              <a:t>Directory Mounts: </a:t>
            </a:r>
          </a:p>
          <a:p>
            <a:pPr lvl="1" algn="just">
              <a:lnSpc>
                <a:spcPct val="150000"/>
              </a:lnSpc>
            </a:pPr>
            <a:r>
              <a:rPr lang="en-US" dirty="0"/>
              <a:t>A host directory that is mounted as a volume in your container might be specified. 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Storage Plugins:</a:t>
            </a:r>
          </a:p>
          <a:p>
            <a:pPr lvl="1" algn="just">
              <a:lnSpc>
                <a:spcPct val="150000"/>
              </a:lnSpc>
            </a:pPr>
            <a:r>
              <a:rPr lang="en-US" dirty="0"/>
              <a:t> Docker volume plugins enable us to integrate the Docker containers with external volumes like Amazon EBS by this we can maintain the state of the container.</a:t>
            </a:r>
            <a:endParaRPr lang="en-IN" dirty="0"/>
          </a:p>
          <a:p>
            <a:pPr algn="just">
              <a:lnSpc>
                <a:spcPct val="150000"/>
              </a:lnSpc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99689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97A552-DEB7-73F7-A0A2-A481F70864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44" y="568178"/>
            <a:ext cx="11900512" cy="572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3915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891B9-3DC7-D3A6-F857-F98E9380F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Docker Networking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33252-5946-45CE-F9A7-16A72F9C57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en-US" dirty="0"/>
              <a:t>Docker networking provides complete isolation for docker containers. It means a user can link a docker container to many networks. It requires very less OS instances to run the workload.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652945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68ECE-D40E-D725-464C-1846F80A1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Types of Docker Network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37AC2-9F9B-3972-6C74-E6CBB25B9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6905" y="1825625"/>
            <a:ext cx="9894771" cy="4180539"/>
          </a:xfrm>
        </p:spPr>
        <p:txBody>
          <a:bodyPr>
            <a:normAutofit/>
          </a:bodyPr>
          <a:lstStyle/>
          <a:p>
            <a:pPr algn="just">
              <a:lnSpc>
                <a:spcPct val="120000"/>
              </a:lnSpc>
            </a:pPr>
            <a:r>
              <a:rPr lang="en-US" sz="3200" dirty="0"/>
              <a:t>Bridge: </a:t>
            </a:r>
          </a:p>
          <a:p>
            <a:pPr lvl="1" algn="just">
              <a:lnSpc>
                <a:spcPct val="120000"/>
              </a:lnSpc>
            </a:pPr>
            <a:r>
              <a:rPr lang="en-US" dirty="0"/>
              <a:t>It is the default network driver. We can use this when different containers communicate with the same docker host.</a:t>
            </a:r>
          </a:p>
          <a:p>
            <a:pPr algn="just">
              <a:lnSpc>
                <a:spcPct val="120000"/>
              </a:lnSpc>
            </a:pPr>
            <a:r>
              <a:rPr lang="en-US" sz="3200" dirty="0"/>
              <a:t>Host:</a:t>
            </a:r>
          </a:p>
          <a:p>
            <a:pPr lvl="1" algn="just">
              <a:lnSpc>
                <a:spcPct val="120000"/>
              </a:lnSpc>
            </a:pPr>
            <a:r>
              <a:rPr lang="en-US" dirty="0"/>
              <a:t> When you don’t need any isolation between the container and host then it is used.</a:t>
            </a:r>
          </a:p>
        </p:txBody>
      </p:sp>
    </p:spTree>
    <p:extLst>
      <p:ext uri="{BB962C8B-B14F-4D97-AF65-F5344CB8AC3E}">
        <p14:creationId xmlns:p14="http://schemas.microsoft.com/office/powerpoint/2010/main" val="18362997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14EB6-D70E-BCAD-11A1-D180C1234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Types of Docker Network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E8E40D-465D-9E99-56CE-9B5403CD0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20000"/>
              </a:lnSpc>
            </a:pPr>
            <a:r>
              <a:rPr lang="en-US" sz="3200" dirty="0"/>
              <a:t>Overlay: </a:t>
            </a:r>
          </a:p>
          <a:p>
            <a:pPr lvl="1" algn="just">
              <a:lnSpc>
                <a:spcPct val="120000"/>
              </a:lnSpc>
            </a:pPr>
            <a:r>
              <a:rPr lang="en-US" dirty="0"/>
              <a:t>For communication with each other, it will enable the swarm services.</a:t>
            </a:r>
          </a:p>
          <a:p>
            <a:pPr algn="just">
              <a:lnSpc>
                <a:spcPct val="120000"/>
              </a:lnSpc>
            </a:pPr>
            <a:r>
              <a:rPr lang="en-US" sz="3200" dirty="0"/>
              <a:t>None: </a:t>
            </a:r>
          </a:p>
          <a:p>
            <a:pPr lvl="1" algn="just">
              <a:lnSpc>
                <a:spcPct val="120000"/>
              </a:lnSpc>
            </a:pPr>
            <a:r>
              <a:rPr lang="en-US" dirty="0"/>
              <a:t>It disables all networking.</a:t>
            </a:r>
          </a:p>
          <a:p>
            <a:pPr algn="just">
              <a:lnSpc>
                <a:spcPct val="120000"/>
              </a:lnSpc>
            </a:pPr>
            <a:r>
              <a:rPr lang="en-US" sz="3200" dirty="0" err="1"/>
              <a:t>macvlan</a:t>
            </a:r>
            <a:r>
              <a:rPr lang="en-US" sz="3200" dirty="0"/>
              <a:t>: </a:t>
            </a:r>
          </a:p>
          <a:p>
            <a:pPr lvl="1" algn="just">
              <a:lnSpc>
                <a:spcPct val="120000"/>
              </a:lnSpc>
            </a:pPr>
            <a:r>
              <a:rPr lang="en-US" dirty="0"/>
              <a:t>This network assigns MAC(Media Access control) address to the containers which look like a physical address.</a:t>
            </a:r>
            <a:endParaRPr lang="en-IN" dirty="0"/>
          </a:p>
          <a:p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27259564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C1560-7F0A-1948-D8AC-CF1DE0FD70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8D51AA-1215-0472-6F1D-542E5B65F9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37065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8FED0C-B42E-87F5-CB07-4FBB23B87C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69" y="387193"/>
            <a:ext cx="11881461" cy="608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646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EE8A83-75DB-2C08-D1F6-1370EC5F9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209" y="250661"/>
            <a:ext cx="11303581" cy="6356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491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8766FF-DDCE-6741-86A1-5724FE073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604" y="307814"/>
            <a:ext cx="11506791" cy="6242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818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6E9D0F-E40F-4EEF-115A-AA66A51AD1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400" y="517375"/>
            <a:ext cx="11659199" cy="582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306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83752D-0BCB-140E-3DD2-B671B0C2D5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92" y="403069"/>
            <a:ext cx="11989416" cy="6051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802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74EA0F-B3E9-5378-D04A-CFB8E3CAF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671" y="527329"/>
            <a:ext cx="8006466" cy="594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118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741</Words>
  <Application>Microsoft Office PowerPoint</Application>
  <PresentationFormat>Widescreen</PresentationFormat>
  <Paragraphs>77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 Theme</vt:lpstr>
      <vt:lpstr>Docker</vt:lpstr>
      <vt:lpstr>What is Docker?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Docker Architecture</vt:lpstr>
      <vt:lpstr>Docker Daemon</vt:lpstr>
      <vt:lpstr>Docker Client</vt:lpstr>
      <vt:lpstr>Docker Client Role</vt:lpstr>
      <vt:lpstr>Docker Host</vt:lpstr>
      <vt:lpstr>Docker Registry</vt:lpstr>
      <vt:lpstr>Docker Registry Cont...</vt:lpstr>
      <vt:lpstr>PowerPoint Presentation</vt:lpstr>
      <vt:lpstr>Docker Commands</vt:lpstr>
      <vt:lpstr>PowerPoint Presentation</vt:lpstr>
      <vt:lpstr>PowerPoint Presentation</vt:lpstr>
      <vt:lpstr>PowerPoint Presentation</vt:lpstr>
      <vt:lpstr>PowerPoint Presentation</vt:lpstr>
      <vt:lpstr>Docker Objects</vt:lpstr>
      <vt:lpstr>Docker Images</vt:lpstr>
      <vt:lpstr>Docker Containers</vt:lpstr>
      <vt:lpstr>Docker Storage</vt:lpstr>
      <vt:lpstr>Types of Docker Storage </vt:lpstr>
      <vt:lpstr>Types of Docker Storage </vt:lpstr>
      <vt:lpstr>Docker Networking </vt:lpstr>
      <vt:lpstr>Types of Docker Network </vt:lpstr>
      <vt:lpstr>Types of Docker Network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</dc:title>
  <dc:creator>Logeshwari Radhakrishnan</dc:creator>
  <cp:lastModifiedBy>Logeshwari Radhakrishnan</cp:lastModifiedBy>
  <cp:revision>1</cp:revision>
  <dcterms:created xsi:type="dcterms:W3CDTF">2024-03-27T04:34:56Z</dcterms:created>
  <dcterms:modified xsi:type="dcterms:W3CDTF">2024-03-27T05:05:29Z</dcterms:modified>
</cp:coreProperties>
</file>

<file path=docProps/thumbnail.jpeg>
</file>